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C6C3"/>
    <a:srgbClr val="F7CB21"/>
    <a:srgbClr val="1267A7"/>
    <a:srgbClr val="FDFDFD"/>
    <a:srgbClr val="E2574A"/>
    <a:srgbClr val="4A84BB"/>
    <a:srgbClr val="DB5B69"/>
    <a:srgbClr val="437C46"/>
    <a:srgbClr val="ECAC23"/>
    <a:srgbClr val="25B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A95EE-7E5F-4820-8259-C07F4519BAA8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C0625-C266-4733-ADBE-6F457BE5F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711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D2A1C-07B0-4A32-9111-49422479EEC8}" type="datetime1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26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7629-556E-4F0C-B9E7-5875E9EA0227}" type="datetime1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56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F9F5-0C7E-4F48-ADB0-26E2953C6FA9}" type="datetime1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44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409-D6B6-43CD-9415-BC8F3D06F76E}" type="datetime1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72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3CA-8901-4BF0-AD37-9345870E40B0}" type="datetime1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60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C24E-2810-4B2D-AE00-6A84748F4521}" type="datetime1">
              <a:rPr lang="fr-FR" smtClean="0"/>
              <a:t>05/02/2024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1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E5C4-0AB1-4748-BFC7-D50DC93C0E6C}" type="datetime1">
              <a:rPr lang="fr-FR" smtClean="0"/>
              <a:t>05/02/2024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17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D9FE9-DBF0-43F2-B2AC-3C3D3F98582F}" type="datetime1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30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930E-A865-4CE3-A3FA-E02147BF4505}" type="datetime1">
              <a:rPr lang="fr-FR" smtClean="0"/>
              <a:t>05/02/2024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17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D118-F136-43DA-A623-98A6CCBD5D45}" type="datetime1">
              <a:rPr lang="fr-FR" smtClean="0"/>
              <a:t>05/02/2024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07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B255-0566-467E-8001-2C124677DEA1}" type="datetime1">
              <a:rPr lang="fr-FR" smtClean="0"/>
              <a:t>05/02/2024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39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DD59-D241-4575-B599-4B9C30B839D2}" type="datetime1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23639-515F-42E2-B743-CCF9A66A8F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26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2505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Plan de formation de circonscription 2024-2025 et à venir</a:t>
            </a:r>
            <a:endParaRPr lang="fr-FR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4" y="0"/>
            <a:ext cx="3226131" cy="146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38600" y="701638"/>
            <a:ext cx="7093528" cy="1325563"/>
          </a:xfrm>
        </p:spPr>
        <p:txBody>
          <a:bodyPr/>
          <a:lstStyle/>
          <a:p>
            <a:pPr algn="ctr"/>
            <a:r>
              <a:rPr lang="fr-FR" dirty="0" smtClean="0"/>
              <a:t>Tableau de planification par école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4999252"/>
            <a:ext cx="10515600" cy="429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1900" dirty="0" smtClean="0">
                <a:sym typeface="Wingdings" panose="05000000000000000000" pitchFamily="2" charset="2"/>
              </a:rPr>
              <a:t>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smtClean="0"/>
              <a:t>Envoyé par CPC à la suite de la </a:t>
            </a:r>
            <a:r>
              <a:rPr lang="fr-FR" dirty="0" err="1" smtClean="0"/>
              <a:t>visio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Circonscription Mornant Sud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sp>
        <p:nvSpPr>
          <p:cNvPr id="6" name="Espace réservé du contenu 3"/>
          <p:cNvSpPr txBox="1">
            <a:spLocks/>
          </p:cNvSpPr>
          <p:nvPr/>
        </p:nvSpPr>
        <p:spPr>
          <a:xfrm>
            <a:off x="838200" y="5677801"/>
            <a:ext cx="10515600" cy="4293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900" dirty="0" smtClean="0">
                <a:sym typeface="Wingdings" panose="05000000000000000000" pitchFamily="2" charset="2"/>
              </a:rPr>
              <a:t>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smtClean="0"/>
              <a:t>Rendu pour </a:t>
            </a:r>
            <a:r>
              <a:rPr lang="fr-FR" b="1" dirty="0" smtClean="0">
                <a:solidFill>
                  <a:srgbClr val="FF0000"/>
                </a:solidFill>
              </a:rPr>
              <a:t>le 10 avril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/>
          <a:srcRect l="52647" t="21281" r="3757" b="59723"/>
          <a:stretch/>
        </p:blipFill>
        <p:spPr>
          <a:xfrm>
            <a:off x="134586" y="2419644"/>
            <a:ext cx="11902976" cy="20072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1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4455" y="3678174"/>
            <a:ext cx="9683338" cy="2283239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Par équipe d’école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Suivis dans leur intégralité ( en relation avec la quotité de service)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A articuler avec les actions du projet d’école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4" y="1"/>
            <a:ext cx="3261757" cy="148622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283237"/>
            <a:ext cx="1152525" cy="1095375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3325091" y="1819186"/>
            <a:ext cx="5937663" cy="8958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/>
              <a:t>LES  PARCOURS  NATIONAUX ET  ACADÉMIQUES  À  PLANIFIER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407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256" y="1666938"/>
            <a:ext cx="10621488" cy="48719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Quoi ?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437C46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rgbClr val="DB5B69"/>
                </a:solidFill>
                <a:sym typeface="Wingdings" panose="05000000000000000000" pitchFamily="2" charset="2"/>
              </a:rPr>
              <a:t>Année N : autodiagnostic + échanges avec l’équipe d’évaluateurs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DB5B69"/>
                </a:solidFill>
                <a:sym typeface="Wingdings" panose="05000000000000000000" pitchFamily="2" charset="2"/>
              </a:rPr>
              <a:t> Année N+1: mise en œuvre des recommandations de l’évaluation</a:t>
            </a:r>
          </a:p>
          <a:p>
            <a:pPr marL="0" indent="0">
              <a:buNone/>
            </a:pPr>
            <a:endParaRPr lang="fr-FR" sz="700" dirty="0" smtClean="0"/>
          </a:p>
          <a:p>
            <a:pPr marL="0" indent="0">
              <a:buNone/>
            </a:pPr>
            <a:r>
              <a:rPr lang="fr-FR" dirty="0" smtClean="0"/>
              <a:t>Qui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DB5B69"/>
                </a:solidFill>
                <a:sym typeface="Wingdings" panose="05000000000000000000" pitchFamily="2" charset="2"/>
              </a:rPr>
              <a:t> Tous les enseignants de l’école</a:t>
            </a:r>
          </a:p>
          <a:p>
            <a:pPr marL="0" indent="0">
              <a:buNone/>
            </a:pPr>
            <a:endParaRPr lang="fr-FR" sz="11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/>
              <a:t>Quel volume horaire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DB5B69"/>
                </a:solidFill>
                <a:sym typeface="Wingdings" panose="05000000000000000000" pitchFamily="2" charset="2"/>
              </a:rPr>
              <a:t> 9h année 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DB5B69"/>
                </a:solidFill>
                <a:sym typeface="Wingdings" panose="05000000000000000000" pitchFamily="2" charset="2"/>
              </a:rPr>
              <a:t> 9h année N+1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/>
              <a:t>Quelle échéance ? </a:t>
            </a:r>
            <a:endParaRPr lang="fr-FR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fr-FR" dirty="0">
                <a:solidFill>
                  <a:srgbClr val="DB5B69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rgbClr val="DB5B69"/>
                </a:solidFill>
                <a:sym typeface="Wingdings" panose="05000000000000000000" pitchFamily="2" charset="2"/>
              </a:rPr>
              <a:t>Calendrier programmé </a:t>
            </a:r>
            <a:r>
              <a:rPr lang="fr-FR" smtClean="0">
                <a:solidFill>
                  <a:srgbClr val="DB5B69"/>
                </a:solidFill>
                <a:sym typeface="Wingdings" panose="05000000000000000000" pitchFamily="2" charset="2"/>
              </a:rPr>
              <a:t>par la DSDEN</a:t>
            </a:r>
            <a:endParaRPr lang="fr-FR" dirty="0">
              <a:solidFill>
                <a:srgbClr val="DB5B69"/>
              </a:solidFill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5070764" y="524624"/>
            <a:ext cx="4583876" cy="8342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/>
              <a:t>Evaluation d’école</a:t>
            </a:r>
            <a:endParaRPr lang="fr-FR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163" y="516578"/>
            <a:ext cx="11525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30140" y="701638"/>
            <a:ext cx="4583876" cy="83428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 b="1" dirty="0" smtClean="0"/>
              <a:t>PLAN NATATION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10659"/>
            <a:ext cx="10621488" cy="48719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Quoi ?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25BEBA"/>
                </a:solidFill>
                <a:sym typeface="Wingdings" panose="05000000000000000000" pitchFamily="2" charset="2"/>
              </a:rPr>
              <a:t> Didactique de l’enseignement de la natation</a:t>
            </a:r>
          </a:p>
          <a:p>
            <a:pPr marL="0" indent="0">
              <a:buNone/>
            </a:pPr>
            <a:endParaRPr lang="fr-FR" sz="700" dirty="0" smtClean="0"/>
          </a:p>
          <a:p>
            <a:pPr marL="0" indent="0">
              <a:buNone/>
            </a:pPr>
            <a:r>
              <a:rPr lang="fr-FR" dirty="0" smtClean="0"/>
              <a:t>Qui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25BEBA"/>
                </a:solidFill>
                <a:sym typeface="Wingdings" panose="05000000000000000000" pitchFamily="2" charset="2"/>
              </a:rPr>
              <a:t> Tous les enseignants de l’école en charge de la natation</a:t>
            </a:r>
          </a:p>
          <a:p>
            <a:pPr marL="0" indent="0">
              <a:buNone/>
            </a:pPr>
            <a:endParaRPr lang="fr-FR" sz="11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/>
              <a:t>Quel volume horaire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25BEBA"/>
                </a:solidFill>
                <a:sym typeface="Wingdings" panose="05000000000000000000" pitchFamily="2" charset="2"/>
              </a:rPr>
              <a:t> 6h sur 1 an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/>
              <a:t>Quelle échéance ? </a:t>
            </a:r>
            <a:endParaRPr lang="fr-FR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fr-FR" dirty="0">
                <a:solidFill>
                  <a:srgbClr val="25BEBA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rgbClr val="25BEBA"/>
                </a:solidFill>
                <a:sym typeface="Wingdings" panose="05000000000000000000" pitchFamily="2" charset="2"/>
              </a:rPr>
              <a:t>jusqu’à 2027-2028 inclue</a:t>
            </a:r>
            <a:endParaRPr lang="fr-FR" dirty="0">
              <a:solidFill>
                <a:srgbClr val="25BEBA"/>
              </a:solidFill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163" y="516578"/>
            <a:ext cx="11525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11953"/>
            <a:ext cx="10621488" cy="48719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Quoi ?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ECAC23"/>
                </a:solidFill>
                <a:sym typeface="Wingdings" panose="05000000000000000000" pitchFamily="2" charset="2"/>
              </a:rPr>
              <a:t> Repères communs et échanges sur la thématique de la laïcité à l’école.</a:t>
            </a:r>
          </a:p>
          <a:p>
            <a:pPr marL="0" indent="0">
              <a:buNone/>
            </a:pPr>
            <a:endParaRPr lang="fr-FR" sz="700" dirty="0" smtClean="0"/>
          </a:p>
          <a:p>
            <a:pPr marL="0" indent="0">
              <a:buNone/>
            </a:pPr>
            <a:r>
              <a:rPr lang="fr-FR" dirty="0" smtClean="0"/>
              <a:t>Qui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ECAC23"/>
                </a:solidFill>
                <a:sym typeface="Wingdings" panose="05000000000000000000" pitchFamily="2" charset="2"/>
              </a:rPr>
              <a:t> Tous les enseignants de l’école</a:t>
            </a:r>
          </a:p>
          <a:p>
            <a:pPr marL="0" indent="0">
              <a:buNone/>
            </a:pPr>
            <a:endParaRPr lang="fr-FR" sz="11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/>
              <a:t>Combien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ECAC23"/>
                </a:solidFill>
                <a:sym typeface="Wingdings" panose="05000000000000000000" pitchFamily="2" charset="2"/>
              </a:rPr>
              <a:t> 9h sur 1 an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/>
              <a:t>Quelle échéance ? </a:t>
            </a:r>
            <a:endParaRPr lang="fr-FR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fr-FR" dirty="0">
                <a:solidFill>
                  <a:srgbClr val="ECAC23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rgbClr val="ECAC23"/>
                </a:solidFill>
                <a:sym typeface="Wingdings" panose="05000000000000000000" pitchFamily="2" charset="2"/>
              </a:rPr>
              <a:t>jusqu’à 2026-2027 inclue</a:t>
            </a:r>
            <a:endParaRPr lang="fr-FR" dirty="0">
              <a:solidFill>
                <a:srgbClr val="ECAC23"/>
              </a:solidFill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5070764" y="524624"/>
            <a:ext cx="4583876" cy="8342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/>
              <a:t>PLAN Laïcité</a:t>
            </a:r>
            <a:endParaRPr lang="fr-FR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163" y="516578"/>
            <a:ext cx="11525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5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11953"/>
            <a:ext cx="10621488" cy="48719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Quoi ?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4A84BB"/>
                </a:solidFill>
                <a:sym typeface="Wingdings" panose="05000000000000000000" pitchFamily="2" charset="2"/>
              </a:rPr>
              <a:t> Travailler un domaine du français à partir de questions d’enseignements déterminées collectivement et en lien direct avec la pratique de classe.</a:t>
            </a:r>
          </a:p>
          <a:p>
            <a:pPr marL="0" indent="0">
              <a:buNone/>
            </a:pPr>
            <a:endParaRPr lang="fr-FR" sz="700" dirty="0" smtClean="0"/>
          </a:p>
          <a:p>
            <a:pPr marL="0" indent="0">
              <a:buNone/>
            </a:pPr>
            <a:r>
              <a:rPr lang="fr-FR" dirty="0" smtClean="0"/>
              <a:t>Qui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4A84BB"/>
                </a:solidFill>
                <a:sym typeface="Wingdings" panose="05000000000000000000" pitchFamily="2" charset="2"/>
              </a:rPr>
              <a:t> Tous les enseignants de l’école</a:t>
            </a:r>
          </a:p>
          <a:p>
            <a:pPr marL="0" indent="0">
              <a:buNone/>
            </a:pPr>
            <a:endParaRPr lang="fr-FR" sz="11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/>
              <a:t>Quel volume horaire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4A84BB"/>
                </a:solidFill>
                <a:sym typeface="Wingdings" panose="05000000000000000000" pitchFamily="2" charset="2"/>
              </a:rPr>
              <a:t> 24h sur 2 ans  (12h par an)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/>
              <a:t>Quelle échéance ? </a:t>
            </a:r>
            <a:endParaRPr lang="fr-FR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fr-FR" dirty="0">
                <a:solidFill>
                  <a:srgbClr val="4A84BB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rgbClr val="4A84BB"/>
                </a:solidFill>
                <a:sym typeface="Wingdings" panose="05000000000000000000" pitchFamily="2" charset="2"/>
              </a:rPr>
              <a:t>jusqu’à 2027-2028 inclue</a:t>
            </a:r>
            <a:endParaRPr lang="fr-FR" dirty="0">
              <a:solidFill>
                <a:srgbClr val="4A84BB"/>
              </a:solidFill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130140" y="701638"/>
            <a:ext cx="4583876" cy="8342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/>
              <a:t>PLAN FRANCAIS</a:t>
            </a:r>
            <a:endParaRPr lang="fr-FR" b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163" y="516578"/>
            <a:ext cx="11525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79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11953"/>
            <a:ext cx="10621488" cy="48719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Quoi ?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E2574A"/>
                </a:solidFill>
                <a:sym typeface="Wingdings" panose="05000000000000000000" pitchFamily="2" charset="2"/>
              </a:rPr>
              <a:t> Travailler un domaine des maths à partir de questions d’enseignements déterminées collectivement et en lien direct avec la pratique de classe.</a:t>
            </a:r>
          </a:p>
          <a:p>
            <a:pPr marL="0" indent="0">
              <a:buNone/>
            </a:pPr>
            <a:endParaRPr lang="fr-FR" sz="700" dirty="0" smtClean="0"/>
          </a:p>
          <a:p>
            <a:pPr marL="0" indent="0">
              <a:buNone/>
            </a:pPr>
            <a:r>
              <a:rPr lang="fr-FR" dirty="0" smtClean="0"/>
              <a:t>Qui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E2574A"/>
                </a:solidFill>
                <a:sym typeface="Wingdings" panose="05000000000000000000" pitchFamily="2" charset="2"/>
              </a:rPr>
              <a:t> Tous les enseignants de l’école</a:t>
            </a:r>
          </a:p>
          <a:p>
            <a:pPr marL="0" indent="0">
              <a:buNone/>
            </a:pPr>
            <a:endParaRPr lang="fr-FR" sz="11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/>
              <a:t>Quel volume horaire 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E2574A"/>
                </a:solidFill>
                <a:sym typeface="Wingdings" panose="05000000000000000000" pitchFamily="2" charset="2"/>
              </a:rPr>
              <a:t> 24h sur 2 ans  (12h par an)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/>
              <a:t>Quelle échéance ? </a:t>
            </a:r>
            <a:endParaRPr lang="fr-FR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fr-FR" dirty="0">
                <a:solidFill>
                  <a:srgbClr val="E2574A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rgbClr val="E2574A"/>
                </a:solidFill>
                <a:sym typeface="Wingdings" panose="05000000000000000000" pitchFamily="2" charset="2"/>
              </a:rPr>
              <a:t>jusqu’à 2027-2028 inclue</a:t>
            </a:r>
            <a:endParaRPr lang="fr-FR" dirty="0">
              <a:solidFill>
                <a:srgbClr val="E2574A"/>
              </a:solidFill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4714504" y="540122"/>
            <a:ext cx="4583876" cy="8342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/>
              <a:t>PLAN MATHS</a:t>
            </a:r>
            <a:endParaRPr lang="fr-FR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163" y="516578"/>
            <a:ext cx="11525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707" y="2732727"/>
            <a:ext cx="10621488" cy="1285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En lien avec le projet d’école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 Faire </a:t>
            </a:r>
            <a:r>
              <a:rPr lang="fr-FR" dirty="0" smtClean="0">
                <a:sym typeface="Wingdings" panose="05000000000000000000" pitchFamily="2" charset="2"/>
              </a:rPr>
              <a:t>la demande en indiquant la thématique + volume horaire</a:t>
            </a:r>
            <a:endParaRPr lang="fr-FR" dirty="0"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6" y="28871"/>
            <a:ext cx="2952998" cy="1345534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4784270" y="516578"/>
            <a:ext cx="5012874" cy="11637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/>
              <a:t>AUTRE DEMANDE DE FORMATION D’EQUIPE</a:t>
            </a:r>
            <a:endParaRPr lang="fr-FR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7163" y="516578"/>
            <a:ext cx="11525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3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2183" y="729743"/>
            <a:ext cx="4893624" cy="13255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 dirty="0" smtClean="0"/>
              <a:t>Plan de formation </a:t>
            </a:r>
            <a:br>
              <a:rPr lang="fr-FR" dirty="0" smtClean="0"/>
            </a:br>
            <a:r>
              <a:rPr lang="fr-FR" dirty="0" smtClean="0"/>
              <a:t>au niveau individuel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48394" y="2640777"/>
            <a:ext cx="10621488" cy="33084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 Formations sécurité nouvellement en charge des ATER : natation, escalade, vélo bloc 3</a:t>
            </a:r>
          </a:p>
          <a:p>
            <a:pPr marL="0" indent="0">
              <a:buNone/>
            </a:pPr>
            <a:endParaRPr lang="fr-FR" sz="1100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 Parcours de formation d’école (plans ou demande d’équipe)</a:t>
            </a:r>
          </a:p>
          <a:p>
            <a:pPr marL="0" indent="0">
              <a:buNone/>
            </a:pP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 Catalogue des offres de circonscription ou départementales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1400" dirty="0" smtClean="0">
              <a:sym typeface="Wingdings" panose="05000000000000000000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Circonscription Mornant Sud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40" y="77065"/>
            <a:ext cx="2952998" cy="1345534"/>
          </a:xfrm>
          <a:prstGeom prst="rect">
            <a:avLst/>
          </a:prstGeom>
        </p:spPr>
      </p:pic>
      <p:grpSp>
        <p:nvGrpSpPr>
          <p:cNvPr id="8" name="Groupe 7"/>
          <p:cNvGrpSpPr/>
          <p:nvPr/>
        </p:nvGrpSpPr>
        <p:grpSpPr>
          <a:xfrm>
            <a:off x="10369199" y="480229"/>
            <a:ext cx="639227" cy="1168001"/>
            <a:chOff x="10844212" y="254598"/>
            <a:chExt cx="639227" cy="1168001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91652" y="254598"/>
              <a:ext cx="591787" cy="1168001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10844212" y="729743"/>
              <a:ext cx="88106" cy="163226"/>
            </a:xfrm>
            <a:prstGeom prst="rect">
              <a:avLst/>
            </a:prstGeom>
            <a:solidFill>
              <a:srgbClr val="FDFDFD"/>
            </a:solidFill>
            <a:ln>
              <a:solidFill>
                <a:srgbClr val="FDFD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78" y="2980401"/>
            <a:ext cx="856516" cy="73268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287" y="4095781"/>
            <a:ext cx="973699" cy="81141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878" y="5105899"/>
            <a:ext cx="920400" cy="793845"/>
          </a:xfrm>
          <a:prstGeom prst="rect">
            <a:avLst/>
          </a:prstGeom>
        </p:spPr>
      </p:pic>
      <p:sp>
        <p:nvSpPr>
          <p:cNvPr id="12" name="Rectangle à coins arrondis 11"/>
          <p:cNvSpPr/>
          <p:nvPr/>
        </p:nvSpPr>
        <p:spPr>
          <a:xfrm>
            <a:off x="322898" y="1970985"/>
            <a:ext cx="1033161" cy="869532"/>
          </a:xfrm>
          <a:prstGeom prst="roundRect">
            <a:avLst/>
          </a:prstGeom>
          <a:solidFill>
            <a:srgbClr val="2EC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Ordre de priorité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407</Words>
  <Application>Microsoft Office PowerPoint</Application>
  <PresentationFormat>Grand écran</PresentationFormat>
  <Paragraphs>94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Plan de formation de circonscription 2024-2025 et à venir</vt:lpstr>
      <vt:lpstr>Présentation PowerPoint</vt:lpstr>
      <vt:lpstr>Présentation PowerPoint</vt:lpstr>
      <vt:lpstr>PLAN NATATION</vt:lpstr>
      <vt:lpstr>Présentation PowerPoint</vt:lpstr>
      <vt:lpstr>Présentation PowerPoint</vt:lpstr>
      <vt:lpstr>Présentation PowerPoint</vt:lpstr>
      <vt:lpstr>Présentation PowerPoint</vt:lpstr>
      <vt:lpstr>Plan de formation  au niveau individuel</vt:lpstr>
      <vt:lpstr>Tableau de planification par école</vt:lpstr>
    </vt:vector>
  </TitlesOfParts>
  <Company>ACADEMIE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Pdf 2024-2025 et à venir</dc:title>
  <dc:creator>circo</dc:creator>
  <cp:lastModifiedBy>Direction</cp:lastModifiedBy>
  <cp:revision>40</cp:revision>
  <dcterms:created xsi:type="dcterms:W3CDTF">2024-01-18T10:24:55Z</dcterms:created>
  <dcterms:modified xsi:type="dcterms:W3CDTF">2024-02-05T11:36:46Z</dcterms:modified>
</cp:coreProperties>
</file>